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4" r:id="rId6"/>
    <p:sldId id="256" r:id="rId7"/>
    <p:sldId id="257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296A8-5B36-436D-9B04-D5C5DDE0DF41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F5DA6-0F48-4679-A4DA-0A5D06198F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 of Science (WOS), products from “Thomson Reuters Institute of Scientific Information” (ISI), arises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Science Citation Index created by Eugene Garfield in 1960s. WOS includes above 10,000 journals</a:t>
            </a:r>
            <a:r>
              <a:rPr lang="sr-Latn-C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sr-Latn-C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Scopus, officially named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SciVerse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Scopus, has introduced by Elsevier in November 2004 to the information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market. Scopus is the largest database existing on the market for multidisciplinary scientific literatures</a:t>
            </a:r>
            <a:r>
              <a:rPr lang="sr-Latn-C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Obuhvata preko 20 000 časopisa.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12E6D-B7FA-4B7D-83BA-0A8091D18D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Brojna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impakt</a:t>
            </a:r>
            <a:r>
              <a:rPr lang="en-US" dirty="0" smtClean="0"/>
              <a:t> </a:t>
            </a:r>
            <a:r>
              <a:rPr lang="en-US" dirty="0" err="1" smtClean="0"/>
              <a:t>faktora</a:t>
            </a:r>
            <a:r>
              <a:rPr lang="en-US" dirty="0" smtClean="0"/>
              <a:t> </a:t>
            </a:r>
            <a:r>
              <a:rPr lang="en-US" dirty="0" err="1" smtClean="0"/>
              <a:t>dobija</a:t>
            </a:r>
            <a:r>
              <a:rPr lang="en-US" dirty="0" smtClean="0"/>
              <a:t> se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citata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poslednje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podeli</a:t>
            </a:r>
            <a:r>
              <a:rPr lang="en-US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 </a:t>
            </a:r>
            <a:r>
              <a:rPr lang="en-US" dirty="0" err="1" smtClean="0"/>
              <a:t>objavljenih</a:t>
            </a:r>
            <a:r>
              <a:rPr lang="en-US" dirty="0" smtClean="0"/>
              <a:t> </a:t>
            </a:r>
            <a:r>
              <a:rPr lang="en-US" dirty="0" err="1" smtClean="0"/>
              <a:t>radova</a:t>
            </a:r>
            <a:r>
              <a:rPr lang="en-US" dirty="0" smtClean="0"/>
              <a:t> u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se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objavljuju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Journal Citation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juna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meseca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svake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godine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prethodnu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Izračunavanja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obavljaju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osnovu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stanja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tri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citane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baze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xpanded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SSCI, AHCI)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prvi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marta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Časopis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najvećem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broju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slučajeva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dobija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IF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nakon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godine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referisanja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-u. To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znači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ako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referisanje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časopisa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počelo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2008.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godini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će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dobiti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IF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2010, a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će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objavljen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juna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12E6D-B7FA-4B7D-83BA-0A8091D18D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elsevier.com/authors/journal-author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ire.ama-assn.org/education/where-publish-top-journals-physicians-train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34536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799" y="1295400"/>
            <a:ext cx="348909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83403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Two Main Academic Literature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Collections</a:t>
            </a:r>
            <a:endParaRPr lang="sr-Latn-C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ctr"/>
            <a:endParaRPr lang="sr-Latn-C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2590800" y="457201"/>
            <a:ext cx="533400" cy="3048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19800" y="457200"/>
            <a:ext cx="533400" cy="3048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1066800"/>
            <a:ext cx="35814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57800" y="1066800"/>
            <a:ext cx="3429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6687800" y="2819400"/>
            <a:ext cx="7772400" cy="371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276600"/>
            <a:ext cx="7498080" cy="358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152400" y="74289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Web of Science </a:t>
            </a:r>
            <a:r>
              <a:rPr lang="sr-Latn-CS" sz="2000" b="1" dirty="0" smtClean="0">
                <a:latin typeface="Cambria" pitchFamily="18" charset="0"/>
              </a:rPr>
              <a:t> (Impact Factor)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1600" y="685800"/>
            <a:ext cx="4038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Scopus Databases</a:t>
            </a:r>
            <a:r>
              <a:rPr lang="sr-Latn-CS" sz="2000" b="1" dirty="0" smtClean="0">
                <a:latin typeface="Cambria" pitchFamily="18" charset="0"/>
              </a:rPr>
              <a:t> (CiteScore)</a:t>
            </a:r>
            <a:endParaRPr lang="en-US" sz="2000" b="1" dirty="0" smtClean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1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8"/>
          <p:cNvGrpSpPr/>
          <p:nvPr/>
        </p:nvGrpSpPr>
        <p:grpSpPr>
          <a:xfrm>
            <a:off x="762000" y="228600"/>
            <a:ext cx="7391400" cy="838200"/>
            <a:chOff x="762000" y="228600"/>
            <a:chExt cx="7391400" cy="838200"/>
          </a:xfrm>
        </p:grpSpPr>
        <p:sp>
          <p:nvSpPr>
            <p:cNvPr id="8" name="Rectangle 7"/>
            <p:cNvSpPr/>
            <p:nvPr/>
          </p:nvSpPr>
          <p:spPr>
            <a:xfrm>
              <a:off x="914400" y="228600"/>
              <a:ext cx="72390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0" y="282714"/>
              <a:ext cx="7391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" pitchFamily="18" charset="0"/>
                </a:rPr>
                <a:t>IMPACT FACTOR</a:t>
              </a:r>
              <a:endPara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endParaRPr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914400" y="1447800"/>
            <a:ext cx="7315200" cy="914400"/>
            <a:chOff x="914400" y="1447800"/>
            <a:chExt cx="7315200" cy="914400"/>
          </a:xfrm>
        </p:grpSpPr>
        <p:sp>
          <p:nvSpPr>
            <p:cNvPr id="11" name="Rectangle 10"/>
            <p:cNvSpPr/>
            <p:nvPr/>
          </p:nvSpPr>
          <p:spPr>
            <a:xfrm>
              <a:off x="914400" y="1447800"/>
              <a:ext cx="7315200" cy="9144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4400" y="1563469"/>
              <a:ext cx="723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 altLang="zh-CN" i="1" smtClean="0">
                  <a:solidFill>
                    <a:schemeClr val="bg1"/>
                  </a:solidFill>
                  <a:latin typeface="Cambria" pitchFamily="18" charset="0"/>
                  <a:ea typeface="宋体" pitchFamily="2" charset="-122"/>
                </a:rPr>
                <a:t>prosečna očekivana citiranost svakog članka objavljenog u tom časopisu u datom vremenskom periodu</a:t>
              </a:r>
              <a:endParaRPr lang="en-US" i="1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612576" y="332656"/>
            <a:ext cx="8643998" cy="1000602"/>
          </a:xfrm>
          <a:prstGeom prst="rect">
            <a:avLst/>
          </a:prstGeom>
        </p:spPr>
        <p:txBody>
          <a:bodyPr vert="horz" wrap="square" lIns="0" tIns="320365" rIns="0" bIns="0" rtlCol="0">
            <a:spAutoFit/>
          </a:bodyPr>
          <a:lstStyle/>
          <a:p>
            <a:pPr marL="1465469"/>
            <a:r>
              <a:rPr spc="-4" dirty="0" smtClean="0">
                <a:latin typeface="Cambria" pitchFamily="18" charset="0"/>
              </a:rPr>
              <a:t>М</a:t>
            </a:r>
            <a:r>
              <a:rPr lang="en-US" spc="-4" dirty="0" smtClean="0">
                <a:latin typeface="Cambria" pitchFamily="18" charset="0"/>
              </a:rPr>
              <a:t>20 </a:t>
            </a:r>
            <a:r>
              <a:rPr lang="en-US" spc="-4" dirty="0" err="1" smtClean="0">
                <a:latin typeface="Cambria" pitchFamily="18" charset="0"/>
              </a:rPr>
              <a:t>nacionalna</a:t>
            </a:r>
            <a:r>
              <a:rPr lang="sr-Latn-RS" spc="-4" dirty="0" smtClean="0">
                <a:latin typeface="Cambria" pitchFamily="18" charset="0"/>
              </a:rPr>
              <a:t> </a:t>
            </a:r>
            <a:r>
              <a:rPr lang="en-US" spc="-4" dirty="0" err="1" smtClean="0">
                <a:latin typeface="Cambria" pitchFamily="18" charset="0"/>
              </a:rPr>
              <a:t>klasifikacija</a:t>
            </a:r>
            <a:endParaRPr dirty="0">
              <a:latin typeface="Cambria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1508" y="1800699"/>
            <a:ext cx="6893837" cy="355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683" marR="4453" indent="-300552">
              <a:buChar char="•"/>
              <a:tabLst>
                <a:tab pos="311127" algn="l"/>
                <a:tab pos="311683" algn="l"/>
              </a:tabLst>
            </a:pPr>
            <a:r>
              <a:rPr lang="vi-VN" sz="2100" spc="-4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M21</a:t>
            </a:r>
            <a:r>
              <a:rPr lang="vi-VN" sz="2100" spc="-4" dirty="0" smtClean="0">
                <a:latin typeface="Cambria" pitchFamily="18" charset="0"/>
                <a:cs typeface="Arial"/>
              </a:rPr>
              <a:t> – časopis u prvih 30% sa liste SCI ili SSCI  (rad u vrhunskom međunarodnom časopisu) – </a:t>
            </a:r>
            <a:r>
              <a:rPr lang="vi-VN" sz="2100" spc="-4" dirty="0" smtClean="0">
                <a:solidFill>
                  <a:schemeClr val="tx2"/>
                </a:solidFill>
                <a:latin typeface="Cambria" pitchFamily="18" charset="0"/>
                <a:cs typeface="Arial"/>
              </a:rPr>
              <a:t>8 bodova</a:t>
            </a:r>
            <a:endParaRPr lang="en-US" sz="2100" spc="-4" dirty="0" smtClean="0">
              <a:solidFill>
                <a:schemeClr val="tx2"/>
              </a:solidFill>
              <a:latin typeface="Cambria" pitchFamily="18" charset="0"/>
              <a:cs typeface="Arial"/>
            </a:endParaRPr>
          </a:p>
          <a:p>
            <a:pPr marL="311683" marR="4453" indent="-300552">
              <a:buChar char="•"/>
              <a:tabLst>
                <a:tab pos="311127" algn="l"/>
                <a:tab pos="311683" algn="l"/>
              </a:tabLst>
            </a:pPr>
            <a:endParaRPr lang="vi-VN" sz="2100" spc="-4" dirty="0" smtClean="0">
              <a:latin typeface="Cambria" pitchFamily="18" charset="0"/>
              <a:cs typeface="Arial"/>
            </a:endParaRPr>
          </a:p>
          <a:p>
            <a:pPr marL="311683" marR="4453" indent="-300552">
              <a:buChar char="•"/>
              <a:tabLst>
                <a:tab pos="311127" algn="l"/>
                <a:tab pos="311683" algn="l"/>
              </a:tabLst>
            </a:pPr>
            <a:r>
              <a:rPr lang="vi-VN" sz="2100" spc="-4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M22</a:t>
            </a:r>
            <a:r>
              <a:rPr lang="vi-VN" sz="2100" spc="-4" dirty="0" smtClean="0">
                <a:latin typeface="Cambria" pitchFamily="18" charset="0"/>
                <a:cs typeface="Arial"/>
              </a:rPr>
              <a:t> – časopis u sledećih 20% sa liste SCI ili  SSCI (rad u istaknutom međunarodnom časopisu) – </a:t>
            </a:r>
            <a:r>
              <a:rPr lang="vi-VN" sz="2100" spc="-4" dirty="0" smtClean="0">
                <a:solidFill>
                  <a:schemeClr val="tx2"/>
                </a:solidFill>
                <a:latin typeface="Cambria" pitchFamily="18" charset="0"/>
                <a:cs typeface="Arial"/>
              </a:rPr>
              <a:t>5  bodova</a:t>
            </a:r>
            <a:endParaRPr lang="en-US" sz="2100" spc="-4" dirty="0" smtClean="0">
              <a:solidFill>
                <a:schemeClr val="tx2"/>
              </a:solidFill>
              <a:latin typeface="Cambria" pitchFamily="18" charset="0"/>
              <a:cs typeface="Arial"/>
            </a:endParaRPr>
          </a:p>
          <a:p>
            <a:pPr marL="311683" marR="4453" indent="-300552">
              <a:buChar char="•"/>
              <a:tabLst>
                <a:tab pos="311127" algn="l"/>
                <a:tab pos="311683" algn="l"/>
              </a:tabLst>
            </a:pPr>
            <a:endParaRPr lang="vi-VN" sz="2100" spc="-4" dirty="0" smtClean="0">
              <a:solidFill>
                <a:schemeClr val="accent1"/>
              </a:solidFill>
              <a:latin typeface="Cambria" pitchFamily="18" charset="0"/>
              <a:cs typeface="Arial"/>
            </a:endParaRPr>
          </a:p>
          <a:p>
            <a:pPr marL="311683" marR="4453" indent="-300552">
              <a:buChar char="•"/>
              <a:tabLst>
                <a:tab pos="311127" algn="l"/>
                <a:tab pos="311683" algn="l"/>
              </a:tabLst>
            </a:pPr>
            <a:r>
              <a:rPr lang="vi-VN" sz="2100" spc="-4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M23 </a:t>
            </a:r>
            <a:r>
              <a:rPr lang="vi-VN" sz="2100" spc="-4" dirty="0" smtClean="0">
                <a:latin typeface="Cambria" pitchFamily="18" charset="0"/>
                <a:cs typeface="Arial"/>
              </a:rPr>
              <a:t>– časopis u preostalih 50% sa liste SCI ili  SSCI (rad u međunarodnom časopisu) – </a:t>
            </a:r>
            <a:r>
              <a:rPr lang="vi-VN" sz="2100" spc="-4" dirty="0" smtClean="0">
                <a:solidFill>
                  <a:schemeClr val="tx2"/>
                </a:solidFill>
                <a:latin typeface="Cambria" pitchFamily="18" charset="0"/>
                <a:cs typeface="Arial"/>
              </a:rPr>
              <a:t>3 boda</a:t>
            </a:r>
            <a:endParaRPr lang="en-US" sz="2100" spc="-4" dirty="0" smtClean="0">
              <a:solidFill>
                <a:schemeClr val="tx2"/>
              </a:solidFill>
              <a:latin typeface="Cambria" pitchFamily="18" charset="0"/>
              <a:cs typeface="Arial"/>
            </a:endParaRPr>
          </a:p>
          <a:p>
            <a:pPr marL="311683" marR="4453" indent="-300552">
              <a:buChar char="•"/>
              <a:tabLst>
                <a:tab pos="311127" algn="l"/>
                <a:tab pos="311683" algn="l"/>
              </a:tabLst>
            </a:pPr>
            <a:endParaRPr lang="vi-VN" sz="2100" spc="-4" dirty="0" smtClean="0">
              <a:solidFill>
                <a:schemeClr val="accent1"/>
              </a:solidFill>
              <a:latin typeface="Cambria" pitchFamily="18" charset="0"/>
              <a:cs typeface="Arial"/>
            </a:endParaRPr>
          </a:p>
          <a:p>
            <a:pPr marL="311683" marR="4453" indent="-300552">
              <a:buChar char="•"/>
              <a:tabLst>
                <a:tab pos="311127" algn="l"/>
                <a:tab pos="311683" algn="l"/>
              </a:tabLst>
            </a:pPr>
            <a:r>
              <a:rPr lang="vi-VN" sz="2100" spc="-4" dirty="0" smtClean="0">
                <a:solidFill>
                  <a:schemeClr val="accent1"/>
                </a:solidFill>
                <a:latin typeface="Cambria" pitchFamily="18" charset="0"/>
                <a:cs typeface="Arial"/>
              </a:rPr>
              <a:t>M24 </a:t>
            </a:r>
            <a:r>
              <a:rPr lang="vi-VN" sz="2100" spc="-4" dirty="0" smtClean="0">
                <a:latin typeface="Cambria" pitchFamily="18" charset="0"/>
                <a:cs typeface="Arial"/>
              </a:rPr>
              <a:t>– časopis međunarodnog značaja verifikovan  posebnom odlukom matičnih odbora – </a:t>
            </a:r>
            <a:r>
              <a:rPr lang="vi-VN" sz="2100" spc="-4" dirty="0" smtClean="0">
                <a:solidFill>
                  <a:schemeClr val="tx2"/>
                </a:solidFill>
                <a:latin typeface="Cambria" pitchFamily="18" charset="0"/>
                <a:cs typeface="Arial"/>
              </a:rPr>
              <a:t>2 boda</a:t>
            </a:r>
            <a:endParaRPr lang="vi-VN" sz="2100" spc="-4" dirty="0">
              <a:solidFill>
                <a:schemeClr val="tx2"/>
              </a:solidFill>
              <a:latin typeface="Cambria" pitchFamily="18" charset="0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000196" y="214290"/>
            <a:ext cx="10144196" cy="1573851"/>
          </a:xfrm>
          <a:prstGeom prst="rect">
            <a:avLst/>
          </a:prstGeom>
        </p:spPr>
        <p:txBody>
          <a:bodyPr vert="horz" wrap="square" lIns="0" tIns="217510" rIns="0" bIns="0" rtlCol="0">
            <a:spAutoFit/>
          </a:bodyPr>
          <a:lstStyle/>
          <a:p>
            <a:pPr marL="1456563" marR="4453" indent="-339512"/>
            <a:r>
              <a:rPr lang="en-US" dirty="0" err="1" smtClean="0">
                <a:latin typeface="Cambria" pitchFamily="18" charset="0"/>
                <a:cs typeface="Arial"/>
              </a:rPr>
              <a:t>Kategorizacija</a:t>
            </a:r>
            <a:r>
              <a:rPr lang="en-US" dirty="0" smtClean="0">
                <a:latin typeface="Cambria" pitchFamily="18" charset="0"/>
                <a:cs typeface="Arial"/>
              </a:rPr>
              <a:t> </a:t>
            </a:r>
            <a:r>
              <a:rPr lang="sr-Latn-RS" dirty="0" smtClean="0">
                <a:latin typeface="Cambria" pitchFamily="18" charset="0"/>
                <a:cs typeface="Arial"/>
              </a:rPr>
              <a:t>časopisa od nacionalnog značaja </a:t>
            </a:r>
            <a:endParaRPr dirty="0">
              <a:latin typeface="Cambria" pitchFamily="18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7624" y="2564904"/>
            <a:ext cx="6636459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5446" marR="327824" indent="-534314">
              <a:buChar char="•"/>
              <a:tabLst>
                <a:tab pos="545446" algn="l"/>
                <a:tab pos="546003" algn="l"/>
              </a:tabLst>
            </a:pPr>
            <a:r>
              <a:rPr lang="en-US" sz="2800" spc="-4" dirty="0" smtClean="0">
                <a:solidFill>
                  <a:schemeClr val="accent1"/>
                </a:solidFill>
                <a:latin typeface="Arial"/>
                <a:cs typeface="Arial"/>
              </a:rPr>
              <a:t>M51</a:t>
            </a:r>
            <a:r>
              <a:rPr lang="en-US" sz="2800" spc="-4" dirty="0" smtClean="0">
                <a:latin typeface="Arial"/>
                <a:cs typeface="Arial"/>
              </a:rPr>
              <a:t> – </a:t>
            </a:r>
            <a:r>
              <a:rPr lang="en-US" sz="2800" spc="-4" dirty="0" err="1" smtClean="0">
                <a:latin typeface="Arial"/>
                <a:cs typeface="Arial"/>
              </a:rPr>
              <a:t>vodeći</a:t>
            </a:r>
            <a:r>
              <a:rPr lang="en-US" sz="2800" spc="-4" dirty="0" smtClean="0">
                <a:latin typeface="Arial"/>
                <a:cs typeface="Arial"/>
              </a:rPr>
              <a:t> </a:t>
            </a:r>
            <a:r>
              <a:rPr lang="en-US" sz="2800" spc="-4" dirty="0" err="1" smtClean="0">
                <a:latin typeface="Arial"/>
                <a:cs typeface="Arial"/>
              </a:rPr>
              <a:t>časopis</a:t>
            </a:r>
            <a:r>
              <a:rPr lang="en-US" sz="2800" spc="-4" dirty="0" smtClean="0">
                <a:latin typeface="Arial"/>
                <a:cs typeface="Arial"/>
              </a:rPr>
              <a:t> </a:t>
            </a:r>
            <a:r>
              <a:rPr lang="en-US" sz="2800" spc="-4" dirty="0" err="1" smtClean="0">
                <a:latin typeface="Arial"/>
                <a:cs typeface="Arial"/>
              </a:rPr>
              <a:t>nacionalnog</a:t>
            </a:r>
            <a:r>
              <a:rPr lang="en-US" sz="2800" spc="-4" dirty="0" smtClean="0">
                <a:latin typeface="Arial"/>
                <a:cs typeface="Arial"/>
              </a:rPr>
              <a:t>  </a:t>
            </a:r>
            <a:r>
              <a:rPr lang="en-US" sz="2800" spc="-4" dirty="0" err="1" smtClean="0">
                <a:latin typeface="Arial"/>
                <a:cs typeface="Arial"/>
              </a:rPr>
              <a:t>značaja</a:t>
            </a:r>
            <a:r>
              <a:rPr lang="en-US" sz="2800" spc="-4" dirty="0" smtClean="0">
                <a:latin typeface="Arial"/>
                <a:cs typeface="Arial"/>
              </a:rPr>
              <a:t> – </a:t>
            </a:r>
            <a:r>
              <a:rPr lang="en-US" sz="2800" spc="-4" dirty="0" smtClean="0">
                <a:solidFill>
                  <a:schemeClr val="tx2"/>
                </a:solidFill>
                <a:latin typeface="Arial"/>
                <a:cs typeface="Arial"/>
              </a:rPr>
              <a:t>2 </a:t>
            </a:r>
            <a:r>
              <a:rPr lang="en-US" sz="2800" spc="-4" dirty="0" err="1" smtClean="0">
                <a:solidFill>
                  <a:schemeClr val="tx2"/>
                </a:solidFill>
                <a:latin typeface="Arial"/>
                <a:cs typeface="Arial"/>
              </a:rPr>
              <a:t>boda</a:t>
            </a:r>
            <a:endParaRPr lang="en-US" sz="2800" spc="-4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545446" marR="327824" indent="-534314">
              <a:buChar char="•"/>
              <a:tabLst>
                <a:tab pos="545446" algn="l"/>
                <a:tab pos="546003" algn="l"/>
              </a:tabLst>
            </a:pPr>
            <a:endParaRPr lang="en-US" sz="2800" spc="-4" dirty="0" smtClean="0">
              <a:solidFill>
                <a:schemeClr val="accent1"/>
              </a:solidFill>
              <a:latin typeface="Arial"/>
              <a:cs typeface="Arial"/>
            </a:endParaRPr>
          </a:p>
          <a:p>
            <a:pPr marL="545446" marR="327824" indent="-534314">
              <a:buChar char="•"/>
              <a:tabLst>
                <a:tab pos="545446" algn="l"/>
                <a:tab pos="546003" algn="l"/>
              </a:tabLst>
            </a:pPr>
            <a:r>
              <a:rPr lang="en-US" sz="2800" spc="-4" dirty="0" smtClean="0">
                <a:solidFill>
                  <a:schemeClr val="accent1"/>
                </a:solidFill>
                <a:latin typeface="Arial"/>
                <a:cs typeface="Arial"/>
              </a:rPr>
              <a:t>M52 </a:t>
            </a:r>
            <a:r>
              <a:rPr lang="en-US" sz="2800" spc="-4" dirty="0" smtClean="0">
                <a:latin typeface="Arial"/>
                <a:cs typeface="Arial"/>
              </a:rPr>
              <a:t>– </a:t>
            </a:r>
            <a:r>
              <a:rPr lang="en-US" sz="2800" spc="-4" dirty="0" err="1" smtClean="0">
                <a:latin typeface="Arial"/>
                <a:cs typeface="Arial"/>
              </a:rPr>
              <a:t>časopis</a:t>
            </a:r>
            <a:r>
              <a:rPr lang="en-US" sz="2800" spc="-4" dirty="0" smtClean="0">
                <a:latin typeface="Arial"/>
                <a:cs typeface="Arial"/>
              </a:rPr>
              <a:t> </a:t>
            </a:r>
            <a:r>
              <a:rPr lang="en-US" sz="2800" spc="-4" dirty="0" err="1" smtClean="0">
                <a:latin typeface="Arial"/>
                <a:cs typeface="Arial"/>
              </a:rPr>
              <a:t>nacionalnog</a:t>
            </a:r>
            <a:r>
              <a:rPr lang="en-US" sz="2800" spc="-4" dirty="0" smtClean="0">
                <a:latin typeface="Arial"/>
                <a:cs typeface="Arial"/>
              </a:rPr>
              <a:t> </a:t>
            </a:r>
            <a:r>
              <a:rPr lang="en-US" sz="2800" spc="-4" dirty="0" err="1" smtClean="0">
                <a:latin typeface="Arial"/>
                <a:cs typeface="Arial"/>
              </a:rPr>
              <a:t>značaja</a:t>
            </a:r>
            <a:r>
              <a:rPr lang="en-US" sz="2800" spc="-4" dirty="0" smtClean="0">
                <a:latin typeface="Arial"/>
                <a:cs typeface="Arial"/>
              </a:rPr>
              <a:t> –</a:t>
            </a:r>
            <a:r>
              <a:rPr lang="en-US" sz="2800" spc="-4" dirty="0" smtClean="0">
                <a:solidFill>
                  <a:schemeClr val="tx2"/>
                </a:solidFill>
                <a:latin typeface="Arial"/>
                <a:cs typeface="Arial"/>
              </a:rPr>
              <a:t>1.5 </a:t>
            </a:r>
            <a:r>
              <a:rPr lang="en-US" sz="2800" spc="-4" dirty="0" err="1" smtClean="0">
                <a:solidFill>
                  <a:schemeClr val="tx2"/>
                </a:solidFill>
                <a:latin typeface="Arial"/>
                <a:cs typeface="Arial"/>
              </a:rPr>
              <a:t>bod</a:t>
            </a:r>
            <a:endParaRPr lang="en-US" sz="2800" spc="-4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545446" marR="327824" indent="-534314">
              <a:buChar char="•"/>
              <a:tabLst>
                <a:tab pos="545446" algn="l"/>
                <a:tab pos="546003" algn="l"/>
              </a:tabLst>
            </a:pPr>
            <a:endParaRPr lang="en-US" sz="2800" spc="-4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545446" marR="327824" indent="-534314">
              <a:buChar char="•"/>
              <a:tabLst>
                <a:tab pos="545446" algn="l"/>
                <a:tab pos="546003" algn="l"/>
              </a:tabLst>
            </a:pPr>
            <a:r>
              <a:rPr lang="en-US" sz="2800" spc="-4" dirty="0" smtClean="0">
                <a:solidFill>
                  <a:schemeClr val="accent1"/>
                </a:solidFill>
                <a:latin typeface="Arial"/>
                <a:cs typeface="Arial"/>
              </a:rPr>
              <a:t>M53</a:t>
            </a:r>
            <a:r>
              <a:rPr lang="en-US" sz="2800" spc="-4" dirty="0" smtClean="0">
                <a:latin typeface="Arial"/>
                <a:cs typeface="Arial"/>
              </a:rPr>
              <a:t> – </a:t>
            </a:r>
            <a:r>
              <a:rPr lang="en-US" sz="2800" spc="-4" dirty="0" err="1" smtClean="0">
                <a:latin typeface="Arial"/>
                <a:cs typeface="Arial"/>
              </a:rPr>
              <a:t>naučni</a:t>
            </a:r>
            <a:r>
              <a:rPr lang="en-US" sz="2800" spc="-4" dirty="0" smtClean="0">
                <a:latin typeface="Arial"/>
                <a:cs typeface="Arial"/>
              </a:rPr>
              <a:t> </a:t>
            </a:r>
            <a:r>
              <a:rPr lang="en-US" sz="2800" spc="-4" dirty="0" err="1" smtClean="0">
                <a:latin typeface="Arial"/>
                <a:cs typeface="Arial"/>
              </a:rPr>
              <a:t>časopis</a:t>
            </a:r>
            <a:r>
              <a:rPr lang="en-US" sz="2800" spc="-4" dirty="0" smtClean="0">
                <a:latin typeface="Arial"/>
                <a:cs typeface="Arial"/>
              </a:rPr>
              <a:t> – </a:t>
            </a:r>
            <a:r>
              <a:rPr lang="en-US" sz="2800" spc="-4" dirty="0" smtClean="0">
                <a:solidFill>
                  <a:schemeClr val="tx2"/>
                </a:solidFill>
                <a:latin typeface="Arial"/>
                <a:cs typeface="Arial"/>
              </a:rPr>
              <a:t>1 </a:t>
            </a:r>
            <a:r>
              <a:rPr lang="en-US" sz="2800" spc="-4" dirty="0" err="1" smtClean="0">
                <a:solidFill>
                  <a:schemeClr val="tx2"/>
                </a:solidFill>
                <a:latin typeface="Arial"/>
                <a:cs typeface="Arial"/>
              </a:rPr>
              <a:t>bod</a:t>
            </a:r>
            <a:endParaRPr sz="2800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Pravilnik-2017-preciscen-tekst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ambria" pitchFamily="18" charset="0"/>
              </a:rPr>
              <a:t>Časopisi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Prema IF časopisa 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eference </a:t>
            </a:r>
          </a:p>
          <a:p>
            <a:r>
              <a:rPr lang="en-US" dirty="0" smtClean="0">
                <a:latin typeface="Cambria" pitchFamily="18" charset="0"/>
              </a:rPr>
              <a:t>E</a:t>
            </a:r>
            <a:r>
              <a:rPr lang="sr-Latn-RS" dirty="0" smtClean="0">
                <a:latin typeface="Cambria" pitchFamily="18" charset="0"/>
              </a:rPr>
              <a:t>lsevier journal finder </a:t>
            </a:r>
            <a:r>
              <a:rPr lang="en-US" dirty="0" smtClean="0">
                <a:hlinkClick r:id="rId2"/>
              </a:rPr>
              <a:t>elsevier.com/authors</a:t>
            </a:r>
            <a:r>
              <a:rPr lang="en-US" dirty="0" smtClean="0"/>
              <a:t>.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JournalFind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501008"/>
            <a:ext cx="6715172" cy="2534977"/>
          </a:xfrm>
          <a:prstGeom prst="rect">
            <a:avLst/>
          </a:prstGeom>
        </p:spPr>
      </p:pic>
      <p:pic>
        <p:nvPicPr>
          <p:cNvPr id="6" name="Picture 5" descr="CirwSyIXAAAeS2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0496" y="1285860"/>
            <a:ext cx="714380" cy="947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JournalFind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714356"/>
            <a:ext cx="7143800" cy="541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Choosing the scientific journal for publishing research work: perceptions of medical and dental </a:t>
            </a:r>
            <a:r>
              <a:rPr lang="en-US" b="1" dirty="0" smtClean="0"/>
              <a:t>researchers</a:t>
            </a:r>
            <a:r>
              <a:rPr lang="en-US" dirty="0" smtClean="0"/>
              <a:t> - https://www.ncbi.nlm.nih.gov/pmc/articles/PMC5433573/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Where to publish: Top journals for physicians in </a:t>
            </a:r>
            <a:r>
              <a:rPr lang="en-US" b="1" dirty="0" smtClean="0"/>
              <a:t>training</a:t>
            </a:r>
            <a:r>
              <a:rPr lang="en-US" dirty="0" smtClean="0"/>
              <a:t> -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wire.ama-assn.org/education/where-publish-top-journals-physicians-training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Where to Submit Your Writing: Journals Publishing Student Work</a:t>
            </a:r>
          </a:p>
          <a:p>
            <a:r>
              <a:rPr lang="en-US" b="1" dirty="0" smtClean="0"/>
              <a:t>Student-Run </a:t>
            </a:r>
            <a:r>
              <a:rPr lang="en-US" b="1" dirty="0" smtClean="0"/>
              <a:t>Journals (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im</a:t>
            </a:r>
            <a:r>
              <a:rPr lang="en-US" b="1" dirty="0" smtClean="0"/>
              <a:t> </a:t>
            </a:r>
            <a:r>
              <a:rPr lang="en-US" b="1" dirty="0" err="1" smtClean="0"/>
              <a:t>saljemo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partnerstvo</a:t>
            </a:r>
            <a:r>
              <a:rPr lang="en-US" b="1" dirty="0" smtClean="0"/>
              <a:t>?)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- http://www.ihi.org/education/IHIOpenSchool/resources/Pages/WhereToSubmitYourWritingQIFriendlyPeerReviewedJournals.aspx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395</Words>
  <Application>Microsoft Office PowerPoint</Application>
  <PresentationFormat>On-screen Show (4:3)</PresentationFormat>
  <Paragraphs>40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М20 nacionalna klasifikacija</vt:lpstr>
      <vt:lpstr>Kategorizacija časopisa od nacionalnog značaja </vt:lpstr>
      <vt:lpstr>Slide 5</vt:lpstr>
      <vt:lpstr>Časopisi 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Maja M. </cp:lastModifiedBy>
  <cp:revision>5</cp:revision>
  <dcterms:created xsi:type="dcterms:W3CDTF">2006-08-16T00:00:00Z</dcterms:created>
  <dcterms:modified xsi:type="dcterms:W3CDTF">2018-03-04T23:39:08Z</dcterms:modified>
</cp:coreProperties>
</file>